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93" r:id="rId1"/>
  </p:sldMasterIdLst>
  <p:notesMasterIdLst>
    <p:notesMasterId r:id="rId90"/>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298" r:id="rId56"/>
    <p:sldId id="295" r:id="rId57"/>
    <p:sldId id="301" r:id="rId58"/>
    <p:sldId id="315" r:id="rId59"/>
    <p:sldId id="261" r:id="rId60"/>
    <p:sldId id="318" r:id="rId61"/>
    <p:sldId id="302" r:id="rId62"/>
    <p:sldId id="307" r:id="rId63"/>
    <p:sldId id="290" r:id="rId64"/>
    <p:sldId id="276" r:id="rId65"/>
    <p:sldId id="324" r:id="rId66"/>
    <p:sldId id="322" r:id="rId67"/>
    <p:sldId id="303" r:id="rId68"/>
    <p:sldId id="308" r:id="rId69"/>
    <p:sldId id="299" r:id="rId70"/>
    <p:sldId id="304" r:id="rId71"/>
    <p:sldId id="309" r:id="rId72"/>
    <p:sldId id="300" r:id="rId73"/>
    <p:sldId id="329" r:id="rId74"/>
    <p:sldId id="319" r:id="rId75"/>
    <p:sldId id="306" r:id="rId76"/>
    <p:sldId id="320" r:id="rId77"/>
    <p:sldId id="305" r:id="rId78"/>
    <p:sldId id="310" r:id="rId79"/>
    <p:sldId id="297" r:id="rId80"/>
    <p:sldId id="288" r:id="rId81"/>
    <p:sldId id="311" r:id="rId82"/>
    <p:sldId id="312" r:id="rId83"/>
    <p:sldId id="313" r:id="rId84"/>
    <p:sldId id="314" r:id="rId85"/>
    <p:sldId id="323" r:id="rId86"/>
    <p:sldId id="277" r:id="rId87"/>
    <p:sldId id="338" r:id="rId88"/>
    <p:sldId id="267" r:id="rId89"/>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autoAdjust="0"/>
    <p:restoredTop sz="89964" autoAdjust="0"/>
  </p:normalViewPr>
  <p:slideViewPr>
    <p:cSldViewPr snapToGrid="0" snapToObjects="1">
      <p:cViewPr varScale="1">
        <p:scale>
          <a:sx n="164" d="100"/>
          <a:sy n="164" d="100"/>
        </p:scale>
        <p:origin x="-1616" y="-112"/>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6/26/17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p14="http://schemas.microsoft.com/office/powerpoint/2010/main"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p14="http://schemas.microsoft.com/office/powerpoint/2010/main"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a:t>
            </a:r>
            <a:r>
              <a:rPr lang="en-US" dirty="0" smtClean="0"/>
              <a:t>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a:t>
            </a:r>
            <a:r>
              <a:rPr lang="en-US" baseline="0" dirty="0" smtClean="0"/>
              <a:t>N/O ratio than </a:t>
            </a:r>
            <a:r>
              <a:rPr lang="en-US" baseline="0" dirty="0" smtClean="0"/>
              <a:t>older galaxies, which are normally </a:t>
            </a:r>
            <a:r>
              <a:rPr lang="en-US" baseline="0" dirty="0" smtClean="0"/>
              <a:t>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55</a:t>
            </a:fld>
            <a:endParaRPr lang="en-US" dirty="0"/>
          </a:p>
        </p:txBody>
      </p:sp>
    </p:spTree>
    <p:extLst>
      <p:ext uri="{BB962C8B-B14F-4D97-AF65-F5344CB8AC3E}">
        <p14:creationId xmlns:p14="http://schemas.microsoft.com/office/powerpoint/2010/main" val="1304840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extLst>
      <p:ext uri="{BB962C8B-B14F-4D97-AF65-F5344CB8AC3E}">
        <p14:creationId xmlns:p14="http://schemas.microsoft.com/office/powerpoint/2010/main" val="3534721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extLst>
      <p:ext uri="{BB962C8B-B14F-4D97-AF65-F5344CB8AC3E}">
        <p14:creationId xmlns:p14="http://schemas.microsoft.com/office/powerpoint/2010/main" val="3834910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extLst>
      <p:ext uri="{BB962C8B-B14F-4D97-AF65-F5344CB8AC3E}">
        <p14:creationId xmlns:p14="http://schemas.microsoft.com/office/powerpoint/2010/main" val="19195276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extLst>
      <p:ext uri="{BB962C8B-B14F-4D97-AF65-F5344CB8AC3E}">
        <p14:creationId xmlns:p14="http://schemas.microsoft.com/office/powerpoint/2010/main" val="24195904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a:t>
            </a:r>
            <a:r>
              <a:rPr lang="en-US" baseline="0" smtClean="0"/>
              <a:t>50 million </a:t>
            </a:r>
            <a:r>
              <a:rPr lang="en-US" baseline="0" dirty="0" smtClean="0"/>
              <a:t>light years across</a:t>
            </a:r>
          </a:p>
          <a:p>
            <a:endParaRPr lang="en-US" dirty="0" smtClean="0"/>
          </a:p>
          <a:p>
            <a:endParaRPr lang="en-US" dirty="0" smtClean="0"/>
          </a:p>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val="193538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6/26/17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6/26/17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6/26/17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6/26/17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6/26/17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6/26/17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6/26/17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6/26/17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6/26/17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6/26/17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6/26/17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6/26/17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6/26/17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6/26/17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8.xml"/><Relationship Id="rId2"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slideLayout" Target="../slideLayouts/slideLayout8.xml"/><Relationship Id="rId2" Type="http://schemas.openxmlformats.org/officeDocument/2006/relationships/image" Target="../media/image5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1" Type="http://schemas.openxmlformats.org/officeDocument/2006/relationships/slideLayout" Target="../slideLayouts/slideLayout8.xml"/><Relationship Id="rId2"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7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7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72.emf"/></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80.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8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82.emf"/></Relationships>
</file>

<file path=ppt/slides/_rels/slide61.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5" Type="http://schemas.openxmlformats.org/officeDocument/2006/relationships/image" Target="../media/image87.emf"/><Relationship Id="rId6" Type="http://schemas.openxmlformats.org/officeDocument/2006/relationships/image" Target="../media/image88.emf"/><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90.emf"/><Relationship Id="rId5" Type="http://schemas.openxmlformats.org/officeDocument/2006/relationships/image" Target="../media/image91.emf"/><Relationship Id="rId6" Type="http://schemas.openxmlformats.org/officeDocument/2006/relationships/image" Target="../media/image92.emf"/><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3" Type="http://schemas.openxmlformats.org/officeDocument/2006/relationships/image" Target="../media/image94.jpeg"/><Relationship Id="rId4" Type="http://schemas.openxmlformats.org/officeDocument/2006/relationships/image" Target="../media/image95.png"/><Relationship Id="rId5"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98.emf"/><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101.emf"/><Relationship Id="rId6" Type="http://schemas.openxmlformats.org/officeDocument/2006/relationships/image" Target="../media/image102.emf"/><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03.emf"/><Relationship Id="rId4" Type="http://schemas.openxmlformats.org/officeDocument/2006/relationships/image" Target="../media/image104.emf"/><Relationship Id="rId5" Type="http://schemas.openxmlformats.org/officeDocument/2006/relationships/image" Target="../media/image105.emf"/><Relationship Id="rId6" Type="http://schemas.openxmlformats.org/officeDocument/2006/relationships/image" Target="../media/image106.emf"/><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emf"/><Relationship Id="rId5" Type="http://schemas.openxmlformats.org/officeDocument/2006/relationships/image" Target="../media/image111.emf"/><Relationship Id="rId6" Type="http://schemas.openxmlformats.org/officeDocument/2006/relationships/image" Target="../media/image112.emf"/><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3" Type="http://schemas.openxmlformats.org/officeDocument/2006/relationships/image" Target="../media/image113.emf"/><Relationship Id="rId4" Type="http://schemas.openxmlformats.org/officeDocument/2006/relationships/image" Target="../media/image114.emf"/><Relationship Id="rId5" Type="http://schemas.openxmlformats.org/officeDocument/2006/relationships/image" Target="../media/image115.emf"/><Relationship Id="rId6" Type="http://schemas.openxmlformats.org/officeDocument/2006/relationships/image" Target="../media/image116.emf"/><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 Id="rId3" Type="http://schemas.openxmlformats.org/officeDocument/2006/relationships/image" Target="../media/image117.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11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1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0.emf"/><Relationship Id="rId4" Type="http://schemas.openxmlformats.org/officeDocument/2006/relationships/image" Target="../media/image121.emf"/><Relationship Id="rId5" Type="http://schemas.openxmlformats.org/officeDocument/2006/relationships/image" Target="../media/image122.emf"/><Relationship Id="rId6" Type="http://schemas.openxmlformats.org/officeDocument/2006/relationships/image" Target="../media/image123.emf"/><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83.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5" Type="http://schemas.openxmlformats.org/officeDocument/2006/relationships/image" Target="../media/image126.emf"/><Relationship Id="rId6" Type="http://schemas.openxmlformats.org/officeDocument/2006/relationships/image" Target="../media/image127.emf"/><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5" Type="http://schemas.openxmlformats.org/officeDocument/2006/relationships/image" Target="../media/image130.emf"/><Relationship Id="rId6" Type="http://schemas.openxmlformats.org/officeDocument/2006/relationships/image" Target="../media/image131.emf"/><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85.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94.jpeg"/><Relationship Id="rId5" Type="http://schemas.openxmlformats.org/officeDocument/2006/relationships/image" Target="../media/image96.png"/><Relationship Id="rId6" Type="http://schemas.openxmlformats.org/officeDocument/2006/relationships/image" Target="../media/image95.png"/><Relationship Id="rId1" Type="http://schemas.openxmlformats.org/officeDocument/2006/relationships/slideLayout" Target="../slideLayouts/slideLayout4.xml"/><Relationship Id="rId2" Type="http://schemas.openxmlformats.org/officeDocument/2006/relationships/image" Target="../media/image13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gif"/></Relationships>
</file>

<file path=ppt/slides/_rels/slide87.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94.jpeg"/><Relationship Id="rId5" Type="http://schemas.openxmlformats.org/officeDocument/2006/relationships/image" Target="../media/image96.png"/><Relationship Id="rId6" Type="http://schemas.openxmlformats.org/officeDocument/2006/relationships/image" Target="../media/image95.png"/><Relationship Id="rId1" Type="http://schemas.openxmlformats.org/officeDocument/2006/relationships/slideLayout" Target="../slideLayouts/slideLayout4.xml"/><Relationship Id="rId2" Type="http://schemas.openxmlformats.org/officeDocument/2006/relationships/image" Target="../media/image132.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education.psu.edu/astro801/content/l3_p6.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val="28273703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Autofit/>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28172"/>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val="5088270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3800832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of </a:t>
            </a:r>
            <a:r>
              <a:rPr lang="en-US" sz="2500" dirty="0">
                <a:solidFill>
                  <a:schemeClr val="tx1">
                    <a:lumMod val="65000"/>
                    <a:lumOff val="35000"/>
                  </a:schemeClr>
                </a:solidFill>
                <a:effectLst>
                  <a:outerShdw blurRad="50800" dist="12700" dir="2700000" algn="tl" rotWithShape="0">
                    <a:schemeClr val="bg1">
                      <a:alpha val="40000"/>
                    </a:schemeClr>
                  </a:outerShdw>
                </a:effectLst>
                <a:cs typeface="Symbol" charset="2"/>
              </a:rPr>
              <a:t>~</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[SII] – Density</a:t>
            </a:r>
            <a:endParaRPr lang="en-US" dirty="0"/>
          </a:p>
        </p:txBody>
      </p:sp>
      <p:sp>
        <p:nvSpPr>
          <p:cNvPr id="4" name="Content Placeholder 3"/>
          <p:cNvSpPr>
            <a:spLocks noGrp="1"/>
          </p:cNvSpPr>
          <p:nvPr>
            <p:ph sz="half" idx="2"/>
          </p:nvPr>
        </p:nvSpPr>
        <p:spPr/>
        <p:txBody>
          <a:bodyPr>
            <a:normAutofit/>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6" y="594360"/>
            <a:ext cx="7950522" cy="829416"/>
          </a:xfrm>
        </p:spPr>
        <p:txBody>
          <a:bodyPr>
            <a:noAutofit/>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384586" y="1813560"/>
            <a:ext cx="8425306" cy="5129425"/>
          </a:xfrm>
        </p:spPr>
        <p:txBody>
          <a:bodyPr/>
          <a:lstStyle/>
          <a:p>
            <a:r>
              <a:rPr lang="en-US" dirty="0" smtClean="0"/>
              <a:t>[OIII] is temperature-sensitive</a:t>
            </a:r>
          </a:p>
          <a:p>
            <a:r>
              <a:rPr lang="en-US"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(2016)</a:t>
            </a:r>
            <a:endParaRPr lang="en-US" sz="1100" i="1" dirty="0"/>
          </a:p>
        </p:txBody>
      </p:sp>
      <p:pic>
        <p:nvPicPr>
          <p:cNvPr id="8" name="Picture 7"/>
          <p:cNvPicPr>
            <a:picLocks noChangeAspect="1"/>
          </p:cNvPicPr>
          <p:nvPr/>
        </p:nvPicPr>
        <p:blipFill>
          <a:blip r:embed="rId4"/>
          <a:stretch>
            <a:fillRect/>
          </a:stretch>
        </p:blipFill>
        <p:spPr>
          <a:xfrm>
            <a:off x="3602293" y="3478820"/>
            <a:ext cx="443753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3602293" y="7136420"/>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
        <p:nvSpPr>
          <p:cNvPr id="10" name="Oval 9"/>
          <p:cNvSpPr/>
          <p:nvPr/>
        </p:nvSpPr>
        <p:spPr>
          <a:xfrm>
            <a:off x="4362450" y="6143625"/>
            <a:ext cx="104775" cy="51435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43450" y="3952875"/>
            <a:ext cx="247650" cy="2705100"/>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948561" y="583584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466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p:txBody>
          <a:bodyPr>
            <a:normAutofit/>
          </a:bodyPr>
          <a:lstStyle/>
          <a:p>
            <a:r>
              <a:rPr lang="en-US" dirty="0" smtClean="0"/>
              <a:t>Metallicity often described in terms of the oxygen abundance O/H</a:t>
            </a:r>
          </a:p>
          <a:p>
            <a:r>
              <a:rPr lang="en-US" dirty="0" smtClean="0"/>
              <a:t>[OIII] is temperature-sensitive</a:t>
            </a:r>
          </a:p>
          <a:p>
            <a:r>
              <a:rPr lang="en-US" dirty="0" smtClean="0"/>
              <a:t>[SII] is sensitive to the electron number density</a:t>
            </a:r>
          </a:p>
          <a:p>
            <a:r>
              <a:rPr lang="en-US" dirty="0" smtClean="0"/>
              <a:t>Possible to calculate the number ratios for all heavy elements with respect to H once the electron temperature and density of the interstellar gas are measured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val="365278125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Comparison to Yin et al. (2007)</a:t>
            </a:r>
            <a:endParaRPr lang="en-US" sz="4400" dirty="0"/>
          </a:p>
        </p:txBody>
      </p:sp>
      <p:pic>
        <p:nvPicPr>
          <p:cNvPr id="4" name="Picture 3" descr="Yin07_comparison_fit.eps"/>
          <p:cNvPicPr>
            <a:picLocks noChangeAspect="1"/>
          </p:cNvPicPr>
          <p:nvPr/>
        </p:nvPicPr>
        <p:blipFill rotWithShape="1">
          <a:blip r:embed="rId3">
            <a:extLst>
              <a:ext uri="{28A0092B-C50C-407E-A947-70E740481C1C}">
                <a14:useLocalDpi xmlns:a14="http://schemas.microsoft.com/office/drawing/2010/main" val="0"/>
              </a:ext>
            </a:extLst>
          </a:blip>
          <a:srcRect l="7426" r="8841"/>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990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r>
              <a:rPr lang="en-US" dirty="0" smtClean="0"/>
              <a:t>”</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Autofit/>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val="1490545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Autofit/>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a:t>
            </a:r>
            <a:r>
              <a:rPr lang="en-US" sz="1100" i="1" dirty="0" smtClean="0"/>
              <a:t>(</a:t>
            </a:r>
            <a:r>
              <a:rPr lang="en-US" sz="1100" i="1" dirty="0" smtClean="0"/>
              <a:t>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a:t>
            </a:r>
            <a:r>
              <a:rPr lang="en-US" sz="1100" i="1" dirty="0" smtClean="0"/>
              <a:t>(2017b)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934551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val="468423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FR_1sig_I06_dwarf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754" y="117289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sSFR_1sig_I06_dwarf_SF_t3.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42" y="324553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1264454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_OH_1sig_I06_dwarf_SF_t3.eps"/>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ur_OH_1sig_I06_dwarf_SF_t3.eps"/>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val="4199731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r>
              <a:rPr lang="en-US" dirty="0" smtClean="0"/>
              <a:t>”</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Autofit/>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a:t>
            </a:r>
            <a:r>
              <a:rPr lang="en-US" sz="1100" i="1" dirty="0" smtClean="0"/>
              <a:t>(</a:t>
            </a:r>
            <a:r>
              <a:rPr lang="en-US" sz="1100" i="1" dirty="0" smtClean="0"/>
              <a:t>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a:t>
            </a:r>
            <a:r>
              <a:rPr lang="en-US" sz="1100" i="1" dirty="0" smtClean="0"/>
              <a:t>(2017b)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395905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pic>
        <p:nvPicPr>
          <p:cNvPr id="4" name="Picture 3" descr="1sig_I06_dwarf_0-20_SF_t3_logNpOp_logNO_fi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61" y="1905531"/>
            <a:ext cx="608371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val="926451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Autofit/>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a:t>
            </a:r>
            <a:r>
              <a:rPr lang="en-US" sz="1100" i="1" dirty="0" smtClean="0"/>
              <a:t>(</a:t>
            </a:r>
            <a:r>
              <a:rPr lang="en-US" sz="1100" i="1" dirty="0" smtClean="0"/>
              <a:t>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a:t>
            </a:r>
            <a:r>
              <a:rPr lang="en-US" sz="1100" i="1" dirty="0" smtClean="0"/>
              <a:t>(2017b)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00048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1sig_I06_dwarf_0-20_SF_t3_Z12logOH_logNO.eps"/>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t>
            </a:r>
            <a:r>
              <a:rPr lang="en-US" dirty="0" smtClean="0"/>
              <a:t>as predicted </a:t>
            </a:r>
            <a:r>
              <a:rPr lang="en-US" dirty="0" smtClean="0"/>
              <a:t>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31329170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pic>
        <p:nvPicPr>
          <p:cNvPr id="5" name="Picture 4" descr="1sig_I06_dwarf_0-20_SF_t3_Z12logOH_N12logNH.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80126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val="2511647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_NO_1sig_I06_dwarf_0-20_SF_t3.eps"/>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ur_NO_1sig_I06_dwarf_0-20_SF_t3.eps"/>
          <p:cNvPicPr>
            <a:picLocks noChangeAspect="1"/>
          </p:cNvPicPr>
          <p:nvPr/>
        </p:nvPicPr>
        <p:blipFill rotWithShape="1">
          <a:blip r:embed="rId4">
            <a:extLst>
              <a:ext uri="{28A0092B-C50C-407E-A947-70E740481C1C}">
                <a14:useLocalDpi xmlns:a14="http://schemas.microsoft.com/office/drawing/2010/main"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a:t>
            </a:r>
            <a:r>
              <a:rPr lang="en-US" dirty="0" smtClean="0"/>
              <a:t>– N/O </a:t>
            </a:r>
            <a:r>
              <a:rPr lang="en-US" dirty="0" smtClean="0"/>
              <a:t>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u-r_sSFR_dwarf_0-20_SF_t3.eps"/>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293323" y="1612810"/>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g-r_sSFR_dwarf_0-20_SF_t3.eps"/>
          <p:cNvPicPr>
            <a:picLocks noChangeAspect="1"/>
          </p:cNvPicPr>
          <p:nvPr/>
        </p:nvPicPr>
        <p:blipFill rotWithShape="1">
          <a:blip r:embed="rId4">
            <a:extLst>
              <a:ext uri="{28A0092B-C50C-407E-A947-70E740481C1C}">
                <a14:useLocalDpi xmlns:a14="http://schemas.microsoft.com/office/drawing/2010/main" val="0"/>
              </a:ext>
            </a:extLst>
          </a:blip>
          <a:srcRect r="3084"/>
          <a:stretch/>
        </p:blipFill>
        <p:spPr>
          <a:xfrm>
            <a:off x="384587" y="332265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a:t>
            </a:r>
            <a:r>
              <a:rPr lang="en-US" dirty="0" smtClean="0"/>
              <a:t>–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val="4263008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SFR_NO_1sig_I06_dwarf_0-20_SF_t3.eps"/>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sSFR_NO_1sig_I06_dwarf_0-20_SF_t3.eps"/>
          <p:cNvPicPr>
            <a:picLocks noChangeAspect="1"/>
          </p:cNvPicPr>
          <p:nvPr/>
        </p:nvPicPr>
        <p:blipFill rotWithShape="1">
          <a:blip r:embed="rId4">
            <a:extLst>
              <a:ext uri="{28A0092B-C50C-407E-A947-70E740481C1C}">
                <a14:useLocalDpi xmlns:a14="http://schemas.microsoft.com/office/drawing/2010/main"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3492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a:t>
            </a:r>
            <a:r>
              <a:rPr lang="en-US" dirty="0" smtClean="0"/>
              <a:t>chemical abundances in dwarf galaxies and implications for connecting star formation and halo mass”</a:t>
            </a:r>
            <a:endParaRPr lang="en-US" dirty="0" smtClean="0"/>
          </a:p>
        </p:txBody>
      </p:sp>
    </p:spTree>
    <p:extLst>
      <p:ext uri="{BB962C8B-B14F-4D97-AF65-F5344CB8AC3E}">
        <p14:creationId xmlns:p14="http://schemas.microsoft.com/office/powerpoint/2010/main" val="1921317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509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6937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val="21192714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781161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6" name="Picture 5" descr="MZ_1sig_I06relations_dwarf_SF_t3_dust_NSA_pyth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320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val="0"/>
              </a:ext>
            </a:extLst>
          </a:blip>
          <a:srcRect r="2941"/>
          <a:stretch/>
        </p:blipFill>
        <p:spPr>
          <a:xfrm>
            <a:off x="3423046"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4277992"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593155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val="942147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501360" y="7457979"/>
            <a:ext cx="3628849"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12813" y="4342261"/>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15" name="TextBox 14"/>
          <p:cNvSpPr txBox="1"/>
          <p:nvPr/>
        </p:nvSpPr>
        <p:spPr>
          <a:xfrm>
            <a:off x="4010651" y="6097225"/>
            <a:ext cx="684438"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6052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3" name="Arc 22"/>
          <p:cNvSpPr/>
          <p:nvPr/>
        </p:nvSpPr>
        <p:spPr>
          <a:xfrm rot="19160620" flipH="1">
            <a:off x="3907602" y="3093404"/>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4" name="Arc 23"/>
          <p:cNvSpPr/>
          <p:nvPr/>
        </p:nvSpPr>
        <p:spPr>
          <a:xfrm rot="539193" flipV="1">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5398114" y="3974628"/>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4443537" y="2969814"/>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Tree>
    <p:extLst>
      <p:ext uri="{BB962C8B-B14F-4D97-AF65-F5344CB8AC3E}">
        <p14:creationId xmlns:p14="http://schemas.microsoft.com/office/powerpoint/2010/main" val="343779166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val="92306293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dwarf_SF_t3_12logNHrelations_dust_CDF.eps"/>
          <p:cNvPicPr>
            <a:picLocks noChangeAspect="1"/>
          </p:cNvPicPr>
          <p:nvPr/>
        </p:nvPicPr>
        <p:blipFill rotWithShape="1">
          <a:blip r:embed="rId3">
            <a:extLst>
              <a:ext uri="{28A0092B-C50C-407E-A947-70E740481C1C}">
                <a14:useLocalDpi xmlns:a14="http://schemas.microsoft.com/office/drawing/2010/main" val="0"/>
              </a:ext>
            </a:extLst>
          </a:blip>
          <a:srcRect r="3084"/>
          <a:stretch/>
        </p:blipFill>
        <p:spPr>
          <a:xfrm>
            <a:off x="4310811" y="3289157"/>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2975"/>
          <a:stretch/>
        </p:blipFill>
        <p:spPr>
          <a:xfrm>
            <a:off x="378599" y="1769081"/>
            <a:ext cx="537046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val="1349831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4" y="119353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1"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4"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
        <p:nvSpPr>
          <p:cNvPr id="15" name="TextBox 14"/>
          <p:cNvSpPr txBox="1"/>
          <p:nvPr/>
        </p:nvSpPr>
        <p:spPr>
          <a:xfrm>
            <a:off x="384585"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6" name="TextBox 15"/>
          <p:cNvSpPr txBox="1"/>
          <p:nvPr/>
        </p:nvSpPr>
        <p:spPr>
          <a:xfrm>
            <a:off x="4680949"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7" name="TextBox 16"/>
          <p:cNvSpPr txBox="1"/>
          <p:nvPr/>
        </p:nvSpPr>
        <p:spPr>
          <a:xfrm>
            <a:off x="384585"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8" name="TextBox 17"/>
          <p:cNvSpPr txBox="1"/>
          <p:nvPr/>
        </p:nvSpPr>
        <p:spPr>
          <a:xfrm>
            <a:off x="4680949"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val="2015831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5" y="119353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1"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5" name="TextBox 14"/>
          <p:cNvSpPr txBox="1"/>
          <p:nvPr/>
        </p:nvSpPr>
        <p:spPr>
          <a:xfrm>
            <a:off x="384585"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6" name="TextBox 15"/>
          <p:cNvSpPr txBox="1"/>
          <p:nvPr/>
        </p:nvSpPr>
        <p:spPr>
          <a:xfrm>
            <a:off x="4680949" y="4010389"/>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7" name="TextBox 16"/>
          <p:cNvSpPr txBox="1"/>
          <p:nvPr/>
        </p:nvSpPr>
        <p:spPr>
          <a:xfrm>
            <a:off x="384585" y="729653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p:nvSpPr>
          <p:cNvPr id="18" name="TextBox 17"/>
          <p:cNvSpPr txBox="1"/>
          <p:nvPr/>
        </p:nvSpPr>
        <p:spPr>
          <a:xfrm>
            <a:off x="4680949" y="727940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val="2689086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Tree>
    <p:extLst>
      <p:ext uri="{BB962C8B-B14F-4D97-AF65-F5344CB8AC3E}">
        <p14:creationId xmlns:p14="http://schemas.microsoft.com/office/powerpoint/2010/main" val="137617649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sig_dwarf_SF_t3_logNOrelations_dust_CDF.eps"/>
          <p:cNvPicPr>
            <a:picLocks noChangeAspect="1"/>
          </p:cNvPicPr>
          <p:nvPr/>
        </p:nvPicPr>
        <p:blipFill rotWithShape="1">
          <a:blip r:embed="rId3">
            <a:extLst>
              <a:ext uri="{28A0092B-C50C-407E-A947-70E740481C1C}">
                <a14:useLocalDpi xmlns:a14="http://schemas.microsoft.com/office/drawing/2010/main" val="0"/>
              </a:ext>
            </a:extLst>
          </a:blip>
          <a:srcRect r="2941"/>
          <a:stretch/>
        </p:blipFill>
        <p:spPr>
          <a:xfrm>
            <a:off x="3446480"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2941"/>
          <a:stretch/>
        </p:blipFill>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4827046"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val="26191562"/>
              </p:ext>
            </p:extLst>
          </p:nvPr>
        </p:nvGraphicFramePr>
        <p:xfrm>
          <a:off x="5367699"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
        <p:nvSpPr>
          <p:cNvPr id="9" name="TextBox 8"/>
          <p:cNvSpPr txBox="1"/>
          <p:nvPr/>
        </p:nvSpPr>
        <p:spPr>
          <a:xfrm>
            <a:off x="1791148" y="2181164"/>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val="412219623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600" y="1218067"/>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7" y="449131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600" y="449131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
        <p:nvSpPr>
          <p:cNvPr id="15" name="TextBox 14"/>
          <p:cNvSpPr txBox="1"/>
          <p:nvPr/>
        </p:nvSpPr>
        <p:spPr>
          <a:xfrm>
            <a:off x="384585" y="401815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6" name="TextBox 15"/>
          <p:cNvSpPr txBox="1"/>
          <p:nvPr/>
        </p:nvSpPr>
        <p:spPr>
          <a:xfrm>
            <a:off x="4680949" y="401815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7" name="TextBox 16"/>
          <p:cNvSpPr txBox="1"/>
          <p:nvPr/>
        </p:nvSpPr>
        <p:spPr>
          <a:xfrm>
            <a:off x="384585" y="727940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8" name="TextBox 17"/>
          <p:cNvSpPr txBox="1"/>
          <p:nvPr/>
        </p:nvSpPr>
        <p:spPr>
          <a:xfrm>
            <a:off x="4680949" y="7271483"/>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val="2032255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1sig_19-20_SF_t3_logNOrelations_dust_hist.eps"/>
          <p:cNvPicPr>
            <a:picLocks noChangeAspect="1"/>
          </p:cNvPicPr>
          <p:nvPr/>
        </p:nvPicPr>
        <p:blipFill rotWithShape="1">
          <a:blip r:embed="rId3">
            <a:extLst>
              <a:ext uri="{28A0092B-C50C-407E-A947-70E740481C1C}">
                <a14:useLocalDpi xmlns:a14="http://schemas.microsoft.com/office/drawing/2010/main"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4">
            <a:extLst>
              <a:ext uri="{28A0092B-C50C-407E-A947-70E740481C1C}">
                <a14:useLocalDpi xmlns:a14="http://schemas.microsoft.com/office/drawing/2010/main"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5">
            <a:extLst>
              <a:ext uri="{28A0092B-C50C-407E-A947-70E740481C1C}">
                <a14:useLocalDpi xmlns:a14="http://schemas.microsoft.com/office/drawing/2010/main"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relations_dust_hist.eps"/>
          <p:cNvPicPr>
            <a:picLocks noChangeAspect="1"/>
          </p:cNvPicPr>
          <p:nvPr/>
        </p:nvPicPr>
        <p:blipFill rotWithShape="1">
          <a:blip r:embed="rId6">
            <a:extLst>
              <a:ext uri="{28A0092B-C50C-407E-A947-70E740481C1C}">
                <a14:useLocalDpi xmlns:a14="http://schemas.microsoft.com/office/drawing/2010/main" val="0"/>
              </a:ext>
            </a:extLst>
          </a:blip>
          <a:srcRect r="3169"/>
          <a:stretch/>
        </p:blipFill>
        <p:spPr>
          <a:xfrm>
            <a:off x="384586" y="1427355"/>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384585" y="401815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3" name="TextBox 12"/>
          <p:cNvSpPr txBox="1"/>
          <p:nvPr/>
        </p:nvSpPr>
        <p:spPr>
          <a:xfrm>
            <a:off x="4680949" y="401815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4" name="TextBox 13"/>
          <p:cNvSpPr txBox="1"/>
          <p:nvPr/>
        </p:nvSpPr>
        <p:spPr>
          <a:xfrm>
            <a:off x="384585" y="727940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15" name="TextBox 14"/>
          <p:cNvSpPr txBox="1"/>
          <p:nvPr/>
        </p:nvSpPr>
        <p:spPr>
          <a:xfrm>
            <a:off x="4680949" y="727940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val="25375768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val="6033045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2232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val="391655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val="34846711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val="3056429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Autofit/>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val="114917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254992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3335666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val="1025196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4806098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4422426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42</a:t>
            </a:r>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val="248681584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6032</TotalTime>
  <Words>8421</Words>
  <Application>Microsoft Macintosh PowerPoint</Application>
  <PresentationFormat>Custom</PresentationFormat>
  <Paragraphs>806</Paragraphs>
  <Slides>88</Slides>
  <Notes>71</Notes>
  <HiddenSlides>55</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O+ abundance approximation</vt:lpstr>
      <vt:lpstr>How is O++/H related to O/H?</vt:lpstr>
      <vt:lpstr>PowerPoint Presentation</vt:lpstr>
      <vt:lpstr>Dwarf sample increase</vt:lpstr>
      <vt:lpstr>Sample dwarf galaxy</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Mass – log(N/O) relationship</vt:lpstr>
      <vt:lpstr>Nitrogen synthesis</vt:lpstr>
      <vt:lpstr>O/H – N/O relationship</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 Douglass</cp:lastModifiedBy>
  <cp:revision>1134</cp:revision>
  <cp:lastPrinted>2016-12-20T00:01:47Z</cp:lastPrinted>
  <dcterms:created xsi:type="dcterms:W3CDTF">2016-12-15T19:29:01Z</dcterms:created>
  <dcterms:modified xsi:type="dcterms:W3CDTF">2017-06-26T22:27:19Z</dcterms:modified>
</cp:coreProperties>
</file>